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5" r:id="rId4"/>
    <p:sldId id="421" r:id="rId5"/>
    <p:sldId id="442" r:id="rId6"/>
    <p:sldId id="276" r:id="rId7"/>
    <p:sldId id="256" r:id="rId8"/>
    <p:sldId id="459" r:id="rId9"/>
    <p:sldId id="398" r:id="rId10"/>
    <p:sldId id="443" r:id="rId11"/>
    <p:sldId id="448" r:id="rId12"/>
    <p:sldId id="452" r:id="rId13"/>
    <p:sldId id="449" r:id="rId14"/>
    <p:sldId id="450" r:id="rId15"/>
    <p:sldId id="453" r:id="rId16"/>
    <p:sldId id="399" r:id="rId17"/>
    <p:sldId id="440" r:id="rId18"/>
    <p:sldId id="439" r:id="rId19"/>
    <p:sldId id="422" r:id="rId20"/>
    <p:sldId id="447" r:id="rId21"/>
    <p:sldId id="400" r:id="rId22"/>
    <p:sldId id="455" r:id="rId23"/>
    <p:sldId id="454" r:id="rId24"/>
    <p:sldId id="456" r:id="rId25"/>
    <p:sldId id="401" r:id="rId26"/>
    <p:sldId id="457" r:id="rId27"/>
    <p:sldId id="445" r:id="rId28"/>
    <p:sldId id="460" r:id="rId29"/>
    <p:sldId id="462" r:id="rId30"/>
    <p:sldId id="463" r:id="rId31"/>
    <p:sldId id="461" r:id="rId32"/>
    <p:sldId id="402" r:id="rId33"/>
    <p:sldId id="441" r:id="rId34"/>
    <p:sldId id="403" r:id="rId35"/>
    <p:sldId id="437" r:id="rId36"/>
    <p:sldId id="404" r:id="rId37"/>
    <p:sldId id="405" r:id="rId38"/>
    <p:sldId id="588" r:id="rId39"/>
    <p:sldId id="466" r:id="rId40"/>
    <p:sldId id="258" r:id="rId41"/>
    <p:sldId id="484" r:id="rId42"/>
    <p:sldId id="408" r:id="rId43"/>
    <p:sldId id="467" r:id="rId44"/>
    <p:sldId id="589" r:id="rId45"/>
    <p:sldId id="416" r:id="rId46"/>
    <p:sldId id="468" r:id="rId47"/>
    <p:sldId id="409" r:id="rId48"/>
    <p:sldId id="471" r:id="rId49"/>
    <p:sldId id="470" r:id="rId50"/>
    <p:sldId id="410" r:id="rId51"/>
    <p:sldId id="473" r:id="rId52"/>
    <p:sldId id="480" r:id="rId53"/>
    <p:sldId id="481" r:id="rId54"/>
    <p:sldId id="412" r:id="rId55"/>
    <p:sldId id="474" r:id="rId56"/>
    <p:sldId id="434" r:id="rId57"/>
    <p:sldId id="414" r:id="rId58"/>
    <p:sldId id="475" r:id="rId59"/>
    <p:sldId id="486" r:id="rId60"/>
    <p:sldId id="260" r:id="rId61"/>
    <p:sldId id="476" r:id="rId62"/>
    <p:sldId id="433" r:id="rId63"/>
    <p:sldId id="417" r:id="rId64"/>
    <p:sldId id="477" r:id="rId65"/>
    <p:sldId id="418" r:id="rId66"/>
    <p:sldId id="435" r:id="rId67"/>
    <p:sldId id="419" r:id="rId68"/>
    <p:sldId id="420" r:id="rId69"/>
    <p:sldId id="352" r:id="rId70"/>
    <p:sldId id="469" r:id="rId71"/>
    <p:sldId id="483" r:id="rId72"/>
    <p:sldId id="485" r:id="rId73"/>
    <p:sldId id="472" r:id="rId74"/>
    <p:sldId id="482" r:id="rId75"/>
    <p:sldId id="391" r:id="rId76"/>
    <p:sldId id="479" r:id="rId77"/>
    <p:sldId id="436" r:id="rId78"/>
    <p:sldId id="397" r:id="rId79"/>
    <p:sldId id="393" r:id="rId80"/>
    <p:sldId id="428" r:id="rId81"/>
    <p:sldId id="584" r:id="rId82"/>
    <p:sldId id="424" r:id="rId83"/>
    <p:sldId id="540" r:id="rId84"/>
    <p:sldId id="426" r:id="rId85"/>
    <p:sldId id="583" r:id="rId86"/>
    <p:sldId id="585" r:id="rId87"/>
    <p:sldId id="582" r:id="rId88"/>
    <p:sldId id="431" r:id="rId89"/>
    <p:sldId id="586" r:id="rId90"/>
    <p:sldId id="427" r:id="rId91"/>
    <p:sldId id="581" r:id="rId92"/>
    <p:sldId id="432" r:id="rId93"/>
    <p:sldId id="541" r:id="rId94"/>
    <p:sldId id="542" r:id="rId95"/>
    <p:sldId id="560" r:id="rId96"/>
    <p:sldId id="587" r:id="rId97"/>
    <p:sldId id="580" r:id="rId98"/>
    <p:sldId id="257" r:id="rId99"/>
    <p:sldId id="392" r:id="rId100"/>
    <p:sldId id="465" r:id="rId101"/>
    <p:sldId id="478" r:id="rId102"/>
    <p:sldId id="464" r:id="rId103"/>
    <p:sldId id="487" r:id="rId104"/>
    <p:sldId id="488" r:id="rId105"/>
    <p:sldId id="423" r:id="rId106"/>
    <p:sldId id="394" r:id="rId107"/>
    <p:sldId id="489" r:id="rId108"/>
    <p:sldId id="390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178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235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560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382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7198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4892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3154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325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8255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5902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5454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4FD16-19AC-474F-B10E-6ABF45068B01}" type="datetimeFigureOut">
              <a:rPr lang="gl-ES" smtClean="0"/>
              <a:t>31/07/2021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07FD-5CE9-4F78-9612-5D40EACACFEB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720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41BB4E2-81C5-4CDE-9806-CF1641639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90"/>
          <a:stretch/>
        </p:blipFill>
        <p:spPr>
          <a:xfrm>
            <a:off x="0" y="1549797"/>
            <a:ext cx="9144000" cy="50481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ACB193-F01D-47CC-8536-C04590FE2271}"/>
              </a:ext>
            </a:extLst>
          </p:cNvPr>
          <p:cNvSpPr txBox="1"/>
          <p:nvPr/>
        </p:nvSpPr>
        <p:spPr>
          <a:xfrm>
            <a:off x="0" y="260058"/>
            <a:ext cx="9144000" cy="2838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s-ES" sz="11500" b="1" dirty="0">
                <a:solidFill>
                  <a:schemeClr val="bg1"/>
                </a:solidFill>
              </a:rPr>
              <a:t>A GUARDA</a:t>
            </a:r>
          </a:p>
          <a:p>
            <a:pPr algn="ctr">
              <a:lnSpc>
                <a:spcPts val="10500"/>
              </a:lnSpc>
            </a:pPr>
            <a:r>
              <a:rPr lang="es-ES" sz="11500" b="1" dirty="0">
                <a:solidFill>
                  <a:schemeClr val="accent1">
                    <a:lumMod val="50000"/>
                  </a:schemeClr>
                </a:solidFill>
              </a:rPr>
              <a:t>A costa</a:t>
            </a:r>
            <a:endParaRPr lang="gl-ES" sz="11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8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130029" y="63416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Punta Bazar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0FD452-FBAD-4A31-9FB5-BA0ABEA06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7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55196" y="6113477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Porto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DD44FA-6D8F-45D3-9C13-47E52ADB6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" y="375191"/>
            <a:ext cx="9141808" cy="56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1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213919" y="62492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Porto da Pasaxe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2D6B9C-C79C-459B-AC51-744B3286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560"/>
            <a:ext cx="9144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080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0D1881-3094-4B87-9833-D92A58E3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88"/>
            <a:ext cx="9144000" cy="6096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726056-BC72-4C04-BA91-2D09C12C29BD}"/>
              </a:ext>
            </a:extLst>
          </p:cNvPr>
          <p:cNvSpPr txBox="1"/>
          <p:nvPr/>
        </p:nvSpPr>
        <p:spPr>
          <a:xfrm>
            <a:off x="130029" y="64098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Aparellos no esteiro do Miño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970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DC5575-84D0-489F-815F-A8606F09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64"/>
            <a:ext cx="9144000" cy="60921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CC1A3A-3A36-43B9-984A-1424015DB0A9}"/>
              </a:ext>
            </a:extLst>
          </p:cNvPr>
          <p:cNvSpPr txBox="1"/>
          <p:nvPr/>
        </p:nvSpPr>
        <p:spPr>
          <a:xfrm>
            <a:off x="188752" y="63316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Recollida de algas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912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075982-7AFB-459B-BE9F-AD68A54C6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F3CDE5-B063-427A-9EA7-3A9513D15FAA}"/>
              </a:ext>
            </a:extLst>
          </p:cNvPr>
          <p:cNvSpPr txBox="1"/>
          <p:nvPr/>
        </p:nvSpPr>
        <p:spPr>
          <a:xfrm>
            <a:off x="188752" y="6398766"/>
            <a:ext cx="231955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Recollida de algas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596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DFC85D-2636-461F-9A5F-461694004D61}"/>
              </a:ext>
            </a:extLst>
          </p:cNvPr>
          <p:cNvSpPr txBox="1"/>
          <p:nvPr/>
        </p:nvSpPr>
        <p:spPr>
          <a:xfrm>
            <a:off x="322976" y="145968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COÑECENDO O LITORAL DA GUARDA</a:t>
            </a: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Pódese percorrer ao longo duns 11 km por camiños acondicionados: a contorna da localidade e unha boa parte cara ao norte pola ruta das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que se pode alongar varios centos de metros por carreiros e rochas; e cara ao sur pola senda litoral que podemos continuar pola ruta da desembocadura do Miño ata A Pasaxe. Desde A Pasaxe pódese volver á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pola beira da estrada ou polo Camiño Portugués.</a:t>
            </a:r>
          </a:p>
          <a:p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Ruta en coche: 14 km (lineal)+camiñadas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B415C6-4175-4670-BA8E-0D9E36FB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69" y="0"/>
            <a:ext cx="3285817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6BA60A-27B4-4999-A0A7-1FA00FD3E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"/>
          <a:stretch/>
        </p:blipFill>
        <p:spPr>
          <a:xfrm>
            <a:off x="254434" y="3654567"/>
            <a:ext cx="5029200" cy="31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42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397FDD-F422-4231-A3F4-804E1347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495283-EE6E-4A69-A1CA-9502E0158B31}"/>
              </a:ext>
            </a:extLst>
          </p:cNvPr>
          <p:cNvSpPr txBox="1"/>
          <p:nvPr/>
        </p:nvSpPr>
        <p:spPr>
          <a:xfrm>
            <a:off x="0" y="145572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gl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PROBLEMAS/AGRESIÓNS</a:t>
            </a:r>
            <a:endParaRPr lang="gl-ES" sz="2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742DFB-BD16-4674-9902-EDDEDE80E70A}"/>
              </a:ext>
            </a:extLst>
          </p:cNvPr>
          <p:cNvSpPr txBox="1"/>
          <p:nvPr/>
        </p:nvSpPr>
        <p:spPr>
          <a:xfrm>
            <a:off x="136321" y="668792"/>
            <a:ext cx="89154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Construcións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liña de costa, dragados,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recheos</a:t>
            </a:r>
            <a:endParaRPr lang="es-E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-Presión humana nos </a:t>
            </a:r>
            <a:r>
              <a:rPr lang="es-E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espazos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naturais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sobre as especies</a:t>
            </a:r>
          </a:p>
          <a:p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-Especies invasoras</a:t>
            </a:r>
          </a:p>
          <a:p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-Contaminación </a:t>
            </a:r>
          </a:p>
        </p:txBody>
      </p:sp>
    </p:spTree>
    <p:extLst>
      <p:ext uri="{BB962C8B-B14F-4D97-AF65-F5344CB8AC3E}">
        <p14:creationId xmlns:p14="http://schemas.microsoft.com/office/powerpoint/2010/main" val="5354336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2A0AD7-15CA-4A00-A6F1-874AF1F69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421"/>
            <a:ext cx="9144000" cy="59436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8C97CEC6-B4B1-46F9-87A6-9A99CEAD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3" y="6294263"/>
            <a:ext cx="876575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gl-ES" sz="1800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Corbicula</a:t>
            </a:r>
            <a:r>
              <a:rPr lang="es-ES" altLang="gl-E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altLang="gl-ES" sz="1800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fluminea</a:t>
            </a:r>
            <a:r>
              <a:rPr lang="es-ES" altLang="gl-E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unha</a:t>
            </a:r>
            <a:r>
              <a:rPr lang="es-ES" altLang="gl-E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altLang="gl-ES" sz="1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ameixa</a:t>
            </a:r>
            <a:r>
              <a:rPr lang="es-ES" altLang="gl-E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s-ES" altLang="gl-ES" sz="1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orixe</a:t>
            </a:r>
            <a:r>
              <a:rPr lang="es-ES" altLang="gl-E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asiática que cobre grandes tramos do río</a:t>
            </a:r>
          </a:p>
        </p:txBody>
      </p:sp>
    </p:spTree>
    <p:extLst>
      <p:ext uri="{BB962C8B-B14F-4D97-AF65-F5344CB8AC3E}">
        <p14:creationId xmlns:p14="http://schemas.microsoft.com/office/powerpoint/2010/main" val="18575081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BED746-800C-4B17-8FF3-CE0322CF0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/>
          <a:stretch/>
        </p:blipFill>
        <p:spPr>
          <a:xfrm>
            <a:off x="0" y="142611"/>
            <a:ext cx="9144000" cy="61701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4DA9749-634B-4DE7-8675-60612CA9721E}"/>
              </a:ext>
            </a:extLst>
          </p:cNvPr>
          <p:cNvSpPr txBox="1"/>
          <p:nvPr/>
        </p:nvSpPr>
        <p:spPr>
          <a:xfrm>
            <a:off x="5125673" y="6273225"/>
            <a:ext cx="384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Adela Leiro, </a:t>
            </a:r>
            <a:r>
              <a:rPr lang="es-ES" sz="1600" b="1" dirty="0" err="1">
                <a:solidFill>
                  <a:schemeClr val="bg1"/>
                </a:solidFill>
              </a:rPr>
              <a:t>Mon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Daporta</a:t>
            </a:r>
            <a:endParaRPr lang="es-ES" sz="1600" b="1" dirty="0">
              <a:solidFill>
                <a:schemeClr val="bg1"/>
              </a:solidFill>
            </a:endParaRPr>
          </a:p>
          <a:p>
            <a:r>
              <a:rPr lang="es-ES" sz="1600" b="1" dirty="0" err="1">
                <a:solidFill>
                  <a:schemeClr val="bg1"/>
                </a:solidFill>
              </a:rPr>
              <a:t>xullo</a:t>
            </a:r>
            <a:r>
              <a:rPr lang="es-ES" sz="1600" b="1" dirty="0">
                <a:solidFill>
                  <a:schemeClr val="bg1"/>
                </a:solidFill>
              </a:rPr>
              <a:t> 2021</a:t>
            </a:r>
            <a:endParaRPr lang="gl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8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A24DFB-AF1D-4554-97B6-46418673A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36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72217F-83F8-482F-9527-DC5653A2B4EC}"/>
              </a:ext>
            </a:extLst>
          </p:cNvPr>
          <p:cNvSpPr txBox="1"/>
          <p:nvPr/>
        </p:nvSpPr>
        <p:spPr>
          <a:xfrm>
            <a:off x="130029" y="63416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Punta Bazar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76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E63753-0056-4851-9192-446B53E69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32"/>
            <a:ext cx="9144000" cy="6096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947075E-8713-4E50-9B30-0736D5E6FABF}"/>
              </a:ext>
            </a:extLst>
          </p:cNvPr>
          <p:cNvSpPr txBox="1"/>
          <p:nvPr/>
        </p:nvSpPr>
        <p:spPr>
          <a:xfrm>
            <a:off x="96474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na contorna das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03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AEA459-DB15-4E9A-8575-EC97F892A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9500D34-15EC-44F2-87C1-EF45C7EFA540}"/>
              </a:ext>
            </a:extLst>
          </p:cNvPr>
          <p:cNvSpPr txBox="1"/>
          <p:nvPr/>
        </p:nvSpPr>
        <p:spPr>
          <a:xfrm>
            <a:off x="96474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na contorna das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89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460C844-3EE7-44E9-9618-7BAFFA08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8"/>
            <a:ext cx="9144000" cy="605942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E66CAA8-C254-4047-99D5-1CCC3905FB58}"/>
              </a:ext>
            </a:extLst>
          </p:cNvPr>
          <p:cNvSpPr txBox="1"/>
          <p:nvPr/>
        </p:nvSpPr>
        <p:spPr>
          <a:xfrm>
            <a:off x="96474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na contorna das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79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76FF89-8710-40C4-AFE0-13CB8BFCB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36"/>
            <a:ext cx="9144000" cy="59009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7451B8-2399-44B7-AC28-9CB2F8E61270}"/>
              </a:ext>
            </a:extLst>
          </p:cNvPr>
          <p:cNvSpPr txBox="1"/>
          <p:nvPr/>
        </p:nvSpPr>
        <p:spPr>
          <a:xfrm>
            <a:off x="96474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na contorna das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4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96474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3-Seo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D73E8C-5A60-4E27-9609-B8BAECF19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21"/>
            <a:ext cx="91440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8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A4645A-24B4-4BC9-8718-53E95F085C7D}"/>
              </a:ext>
            </a:extLst>
          </p:cNvPr>
          <p:cNvSpPr txBox="1"/>
          <p:nvPr/>
        </p:nvSpPr>
        <p:spPr>
          <a:xfrm>
            <a:off x="205530" y="63839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Cetárea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Altiña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FDC9F7-D0B2-424F-BF50-3DA5A088C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1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A94AA0C-F8E8-48F0-99FD-65CF93D479CD}"/>
              </a:ext>
            </a:extLst>
          </p:cNvPr>
          <p:cNvSpPr txBox="1"/>
          <p:nvPr/>
        </p:nvSpPr>
        <p:spPr>
          <a:xfrm>
            <a:off x="62916" y="4763866"/>
            <a:ext cx="85441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Dentro do patrimonio cultural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destaca o conxunto de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viveiros construídos a finais do século XIX nas rochas da costa, na zona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intermareal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Foron empregadas para o almacenamento de produtos do mar, especialmente lagosta e na actualidade atópanse abandonadas. Na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consérvanse excelentes representacións con catro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cetáreas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A Grelo, 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Portiño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 Redonda e Altiña.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Unha ruta que parte do centro da vila permite percorrer un tramo do litoral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achegarse a algunhas das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cetáreas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A2D7BC-9B12-4965-A8DE-DCD1FD340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52"/>
            <a:ext cx="914400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1968EF-73F7-4999-B7D8-52BD92C20774}"/>
              </a:ext>
            </a:extLst>
          </p:cNvPr>
          <p:cNvSpPr txBox="1"/>
          <p:nvPr/>
        </p:nvSpPr>
        <p:spPr>
          <a:xfrm>
            <a:off x="171974" y="5850618"/>
            <a:ext cx="8602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cetárea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Redonda é un lugar de interese etnográfico, conserva o peche en toda a contorna e algunhas das gaiolas nas que se mantiñan as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langostas</a:t>
            </a:r>
            <a:endParaRPr lang="gl-ES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5BF153-5133-48D2-8328-94A13A27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570451"/>
            <a:ext cx="9144000" cy="50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6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FF7D9A-B706-4A71-9F96-EA2119DED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6116" r="4029"/>
          <a:stretch/>
        </p:blipFill>
        <p:spPr>
          <a:xfrm>
            <a:off x="5066950" y="-1"/>
            <a:ext cx="4077050" cy="68664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DF1A01-1197-414E-8575-EDACB1E9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20" y="-1"/>
            <a:ext cx="2085772" cy="22651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D8D97E7-DE06-4467-BB7F-FC098507E31B}"/>
              </a:ext>
            </a:extLst>
          </p:cNvPr>
          <p:cNvSpPr txBox="1"/>
          <p:nvPr/>
        </p:nvSpPr>
        <p:spPr>
          <a:xfrm>
            <a:off x="2359443" y="2269141"/>
            <a:ext cx="295532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1-Porto da Escuma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2-Punta Bazar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3-Seo da </a:t>
            </a:r>
            <a:r>
              <a:rPr lang="gl-E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Cetárea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4-Praia de Area Grande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5-Praia do Fedorento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6-Bitadorna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7-Punta do Xinete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8-A GUARDA. Porto.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9-Praia do Carreiro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10-Agrelo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11-Punta dos Picos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12-Punta do </a:t>
            </a:r>
            <a:r>
              <a:rPr lang="gl-E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Tegra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13-Desembocadura do Miño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14-Praia do Muíño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15-Praia da </a:t>
            </a:r>
            <a:r>
              <a:rPr lang="gl-E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Lamiña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16-Praia da </a:t>
            </a:r>
            <a:r>
              <a:rPr lang="gl-E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Armona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17-Praia do Codesal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18-Porto e praia da Pasaxe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2FBCCB-41C1-476E-8E15-D8262AE9AE90}"/>
              </a:ext>
            </a:extLst>
          </p:cNvPr>
          <p:cNvSpPr txBox="1"/>
          <p:nvPr/>
        </p:nvSpPr>
        <p:spPr>
          <a:xfrm>
            <a:off x="130030" y="289679"/>
            <a:ext cx="208577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 concello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está situado no extremo SO de Galiza, cunha parte na costa do 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Arco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Miniano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-Duriense, cara ao mar aberto e outra no esteiro do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río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Portugal na outra banda.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1140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1968EF-73F7-4999-B7D8-52BD92C20774}"/>
              </a:ext>
            </a:extLst>
          </p:cNvPr>
          <p:cNvSpPr txBox="1"/>
          <p:nvPr/>
        </p:nvSpPr>
        <p:spPr>
          <a:xfrm>
            <a:off x="171974" y="6379449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etárea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Redonda</a:t>
            </a:r>
            <a:endParaRPr lang="gl-ES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68F147-1A36-46E4-8721-595DD8C88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7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3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62917" y="63668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4-Praia de Area Grande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C8217B-D1EE-4A79-B206-C9ED3345F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39"/>
            <a:ext cx="9144000" cy="61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45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62917" y="63668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Praia de Area Grande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8F278C-EA1C-4D2A-9719-D2341D26C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1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7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6EBEA4-CAA2-415B-B772-27B8906D531F}"/>
              </a:ext>
            </a:extLst>
          </p:cNvPr>
          <p:cNvSpPr txBox="1"/>
          <p:nvPr/>
        </p:nvSpPr>
        <p:spPr>
          <a:xfrm>
            <a:off x="96473" y="6307576"/>
            <a:ext cx="53312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</a:t>
            </a:r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</a:rPr>
              <a:t>entre a praia de Area Grande e O Fedorento</a:t>
            </a:r>
          </a:p>
          <a:p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FA3A88-F697-42A7-9326-82289158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25"/>
            <a:ext cx="91440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6EBEA4-CAA2-415B-B772-27B8906D531F}"/>
              </a:ext>
            </a:extLst>
          </p:cNvPr>
          <p:cNvSpPr txBox="1"/>
          <p:nvPr/>
        </p:nvSpPr>
        <p:spPr>
          <a:xfrm>
            <a:off x="96473" y="6383589"/>
            <a:ext cx="53312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</a:t>
            </a:r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</a:rPr>
              <a:t>entre a praia de Area Grande e O Fedorento</a:t>
            </a:r>
          </a:p>
          <a:p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2752CB-24B2-444A-A868-1A70E1B5D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58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72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138418" y="63416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5-Praia do Fedorento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D3D814-6E9E-45F3-B895-56FB3E1CC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4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39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138418" y="624936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Praia do Fedorento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F738B0-DB9F-40BB-8EF2-B460942B4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46"/>
            <a:ext cx="9144000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54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A4645A-24B4-4BC9-8718-53E95F085C7D}"/>
              </a:ext>
            </a:extLst>
          </p:cNvPr>
          <p:cNvSpPr txBox="1"/>
          <p:nvPr/>
        </p:nvSpPr>
        <p:spPr>
          <a:xfrm>
            <a:off x="138418" y="63839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Cetárea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Portiño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914F59-5498-4DD0-B979-EA1F43042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81"/>
            <a:ext cx="9144000" cy="59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19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88084" y="6407092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entre o Fedorento e a punta Xinete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8E2D91-1AD2-4D2D-A5C2-74948E952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561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0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88084" y="6407092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entre o Fedorento e a punta Xinete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D30188-0CE7-477B-844D-C9804092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308F8C-805E-4391-A4F2-C11F32894BD3}"/>
              </a:ext>
            </a:extLst>
          </p:cNvPr>
          <p:cNvSpPr txBox="1"/>
          <p:nvPr/>
        </p:nvSpPr>
        <p:spPr>
          <a:xfrm>
            <a:off x="289421" y="149272"/>
            <a:ext cx="83596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costa atlántica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é rectilínea, rochosa, exposta, con dous seos na parte central que acollen a localidade e os únicos areais costeiros da contorna. A ribeira do Miño, entre a desembocadura e a Pasaxe, é unha costa baixa e areosa na que os areais perden extensión e amplitude canto máis se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adentran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no esteiro.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Toda a zona é unha importante área de pesca 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marisqueo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(percebes,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langosta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nécora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polbo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...).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Ademais dos valores naturais 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Guarda 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conta cun importante patrimonio histórico e etnográfico.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D24E7C-F582-4D62-9822-37ABEA3D0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6"/>
          <a:stretch/>
        </p:blipFill>
        <p:spPr>
          <a:xfrm>
            <a:off x="0" y="2457596"/>
            <a:ext cx="9144000" cy="44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88084" y="6407092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Litoral entre o Fedorento e a punta Xinete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508EB1D-CBC5-4090-BDDB-C958F1EC5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52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88084" y="6407092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6-Bitadorna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A0121C-B6D0-4D2B-87B1-E1BB2B9FA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31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21640" y="6461404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7-Punta do Xinete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F74368-EE85-4147-A187-5AD892CD5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3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D8D42C-8A88-4896-9E00-5CECD63C126A}"/>
              </a:ext>
            </a:extLst>
          </p:cNvPr>
          <p:cNvSpPr txBox="1"/>
          <p:nvPr/>
        </p:nvSpPr>
        <p:spPr>
          <a:xfrm>
            <a:off x="234892" y="6141062"/>
            <a:ext cx="8263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Atalaia. Réplica da antiga construción defensiva do porto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Acolle o Museo do Mar.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F1D42A-DB63-446A-96A0-294B194A5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7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8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13251" y="5517859"/>
            <a:ext cx="8602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8-A GUARDA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vila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conta co porto pesqueiro situado máis ao sur de Galiza. Aséntase sobre unha rasa costeira fronte ao atlántico protexida por uns saíntes rochosos sobre os que se construíu o actual peirao.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5FA969-8AC5-4D56-AF0B-0082BB777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38"/>
            <a:ext cx="914400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7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48D4CBE-13A7-4C98-B95E-BC239E90ED3D}"/>
              </a:ext>
            </a:extLst>
          </p:cNvPr>
          <p:cNvSpPr txBox="1"/>
          <p:nvPr/>
        </p:nvSpPr>
        <p:spPr>
          <a:xfrm>
            <a:off x="272642" y="6046295"/>
            <a:ext cx="75794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 magnífico exemplo de vila mariñeira co máximo aproveitamento do espazo e as cores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chamativas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nas vivendas.</a:t>
            </a:r>
            <a:endParaRPr lang="gl-ES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8819AC-3319-4E65-B5BD-54D0C4CBE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0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3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80363" y="6331591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Porto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19CF78-B6C9-4F90-9985-2CCAB81E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484"/>
            <a:ext cx="9161324" cy="52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34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21640" y="6373536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desde o alto do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Trega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601CB4-CC88-47D0-9A41-BD23DF540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155"/>
            <a:ext cx="9144000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73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21640" y="6373536"/>
            <a:ext cx="860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desde o alto do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Trega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45C146-C9E8-4C18-96CE-71CE5A56D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53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1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5DA9C6-0575-48A9-BCB5-B7D845E27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1"/>
          <a:stretch/>
        </p:blipFill>
        <p:spPr>
          <a:xfrm>
            <a:off x="0" y="145467"/>
            <a:ext cx="9144000" cy="60417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3DE7B3-B999-4A52-9AAE-8580D06986E1}"/>
              </a:ext>
            </a:extLst>
          </p:cNvPr>
          <p:cNvSpPr txBox="1"/>
          <p:nvPr/>
        </p:nvSpPr>
        <p:spPr>
          <a:xfrm>
            <a:off x="155196" y="6187259"/>
            <a:ext cx="8602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Só a rexa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construcción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dos abrigos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é quen de oporlle resistencia a forza do temporal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5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3EE9B6-11A9-44B8-9CAF-9C6048F21BF2}"/>
              </a:ext>
            </a:extLst>
          </p:cNvPr>
          <p:cNvSpPr txBox="1"/>
          <p:nvPr/>
        </p:nvSpPr>
        <p:spPr>
          <a:xfrm>
            <a:off x="121639" y="6090381"/>
            <a:ext cx="856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Vista da liña da costa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Guarda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desde o alto do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Torroso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Desde esta altura aprécianse perfectamente as características da costa do Baixo Miño.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89723A-CC45-4793-AA11-E214149C4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/>
          <a:stretch/>
        </p:blipFill>
        <p:spPr>
          <a:xfrm>
            <a:off x="0" y="121288"/>
            <a:ext cx="9133079" cy="58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32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" y="6377622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9-Praia do Carreiro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DC1C9A-C554-41CA-96F2-550AC711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62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77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D82CE1-A1EC-4CB6-BEC0-0AB8D7BCD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754"/>
            <a:ext cx="9144000" cy="5943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6289E3-178F-4A59-9CE4-57E22FD395A9}"/>
              </a:ext>
            </a:extLst>
          </p:cNvPr>
          <p:cNvSpPr txBox="1"/>
          <p:nvPr/>
        </p:nvSpPr>
        <p:spPr>
          <a:xfrm>
            <a:off x="115347" y="6132354"/>
            <a:ext cx="891330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gl-ES" b="1" dirty="0" err="1">
                <a:solidFill>
                  <a:schemeClr val="bg1"/>
                </a:solidFill>
                <a:latin typeface="Calibri" panose="020F0502020204030204" pitchFamily="34" charset="0"/>
              </a:rPr>
              <a:t>Guarda</a:t>
            </a:r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</a:rPr>
              <a:t>. Castelo de Santa Cruz. Construíuse ao redor de 1664 como parte das defensas no Miño na guerra con Portugal.</a:t>
            </a:r>
          </a:p>
        </p:txBody>
      </p:sp>
    </p:spTree>
    <p:extLst>
      <p:ext uri="{BB962C8B-B14F-4D97-AF65-F5344CB8AC3E}">
        <p14:creationId xmlns:p14="http://schemas.microsoft.com/office/powerpoint/2010/main" val="126981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66" y="6335676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10-Agrelo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43D7F-3BE8-4F1B-BFE3-AF97B1C8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68"/>
            <a:ext cx="9144000" cy="6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4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66" y="6335676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10-Agrelo (restos da </a:t>
            </a:r>
            <a:r>
              <a:rPr kumimoji="0" lang="gl-ES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cetárea</a:t>
            </a: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43D7F-3BE8-4F1B-BFE3-AF97B1C8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68"/>
            <a:ext cx="9144000" cy="6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2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8" y="6218231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 dos Picos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0B16CA-03CF-46D0-A556-8332E343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62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CB4387-311E-4A9E-88CF-620053B60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>
          <a:xfrm>
            <a:off x="0" y="243064"/>
            <a:ext cx="9144000" cy="60984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81792" y="6341483"/>
            <a:ext cx="8980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Restos dun dos muíños de vento que noutros tempos foron abundantes nesta costa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48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0CFC6B-072C-4E52-859F-31CCF4948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22" y="5899449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Redonda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459E00-0FCB-49FF-87EB-9DF46FE5B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952"/>
            <a:ext cx="9144000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47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8" y="6218231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11-Punta dos Picos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47CB67-425E-4FCF-B9EF-736ECE122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568"/>
            <a:ext cx="9144000" cy="5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70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0" y="6310510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 dos Picos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4D8BB9-940C-4959-B798-2D5469242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94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00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0" y="6310510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 dos Picos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07F6CC-B66E-47EF-A111-020875C3F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58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0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F96D254-1D1A-48BF-BED4-96307D8AA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34"/>
            <a:ext cx="9144000" cy="60533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FA7D69-781A-4219-98CE-90A3054BE2EC}"/>
              </a:ext>
            </a:extLst>
          </p:cNvPr>
          <p:cNvSpPr txBox="1"/>
          <p:nvPr/>
        </p:nvSpPr>
        <p:spPr>
          <a:xfrm>
            <a:off x="228600" y="6304662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 continuo bater das ondas nas rochas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acompáñanos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sempre no litoral da Guarda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49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A9C206-70AF-4C75-B258-EF21CD8EA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55" y="6394400"/>
            <a:ext cx="227788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12-Punta do </a:t>
            </a:r>
            <a:r>
              <a:rPr kumimoji="0" lang="gl-ES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9997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B4CF939-D3E5-4DF8-AD8F-ED5F724BD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76"/>
          <a:stretch/>
        </p:blipFill>
        <p:spPr>
          <a:xfrm>
            <a:off x="0" y="140001"/>
            <a:ext cx="9144000" cy="447685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5FD6D7A-02F5-497C-9AE4-3E5727DD1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21" y="5043449"/>
            <a:ext cx="871671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monte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é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monte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illado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344 m de altura,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prolongación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cara ao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 serra de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Groba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situado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nunha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separa o mar aberto do esteiro 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Miño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Desde o cume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unha vistas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espléndidas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 esteiro 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Miño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 desembocadura, a costa da Guarda e os montes da comarca.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Acolle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um dos castros mais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interesantes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Galiza 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museo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arqueolóxico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713F00B-E891-4918-A1EE-5CC9A467A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72" y="4299238"/>
            <a:ext cx="84774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gl-ES" altLang="gl-E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Desembocadura do Miño desde </a:t>
            </a:r>
            <a:r>
              <a:rPr kumimoji="0" lang="gl-ES" altLang="gl-E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Caminha</a:t>
            </a:r>
            <a:r>
              <a:rPr kumimoji="0" lang="gl-ES" altLang="gl-E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(Portugal), co monte </a:t>
            </a:r>
            <a:r>
              <a:rPr kumimoji="0" lang="gl-ES" altLang="gl-ES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r>
              <a:rPr kumimoji="0" lang="gl-ES" altLang="gl-E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primeiro plano e a Serra da Groba.</a:t>
            </a:r>
            <a:endParaRPr kumimoji="0" lang="gl-ES" altLang="gl-E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6102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F3A6277-3D7F-4958-A7B6-075AFE69C35E}"/>
              </a:ext>
            </a:extLst>
          </p:cNvPr>
          <p:cNvSpPr txBox="1"/>
          <p:nvPr/>
        </p:nvSpPr>
        <p:spPr>
          <a:xfrm>
            <a:off x="331365" y="62664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Castro 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gl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7567D3-C0FF-4A3C-AF09-61138F56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56"/>
            <a:ext cx="914400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40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D2204F-6A64-439F-A28E-9E94C172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3A6277-3D7F-4958-A7B6-075AFE69C35E}"/>
              </a:ext>
            </a:extLst>
          </p:cNvPr>
          <p:cNvSpPr txBox="1"/>
          <p:nvPr/>
        </p:nvSpPr>
        <p:spPr>
          <a:xfrm>
            <a:off x="255864" y="63671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Museo 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020995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66" y="6411178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lang="pt-BR" altLang="gl-ES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</a:t>
            </a:r>
            <a:r>
              <a:rPr lang="pt-BR" altLang="gl-E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endParaRPr kumimoji="0" lang="pt-BR" altLang="gl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7361E9-B020-46D8-8D87-CCD3DA5BA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525"/>
            <a:ext cx="91440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3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037FCB9-944C-40AE-9D30-1C18E6F92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51"/>
            <a:ext cx="9144000" cy="609904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441AE25-317E-4E40-86AC-792C92E4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45" y="6394292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rochas da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imaxe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na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marcan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remate da costa de Galiza polo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</a:t>
            </a:r>
            <a:endParaRPr kumimoji="0" lang="pt-BR" altLang="gl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6118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A8F943-57CC-4B65-B1D5-55175C529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" y="90181"/>
            <a:ext cx="9116229" cy="66776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BF0EF7-D807-4AE4-9846-DCE89DE77551}"/>
              </a:ext>
            </a:extLst>
          </p:cNvPr>
          <p:cNvSpPr txBox="1"/>
          <p:nvPr/>
        </p:nvSpPr>
        <p:spPr>
          <a:xfrm>
            <a:off x="163584" y="6324901"/>
            <a:ext cx="7654955" cy="375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Punta do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Trega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castelo da Ínsua (Portugal) na desembocadura do Miño</a:t>
            </a:r>
            <a:endParaRPr lang="gl-ES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36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5D394-C2C8-4165-A849-275BD11EA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72" y="4187446"/>
            <a:ext cx="847742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RÍO MIÑO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Nace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 serra de Meira (Pedregal de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Irimia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e remata o seu percorrido polo país ao pé do monte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Trega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río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é compartido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Portugal e leva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cauce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ensanchado de discorrer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maino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típico do tramo final do seu percorrido, onde predomina a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sedimentación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da lugar a numerosas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illas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bancos de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ariños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Miño desemboca no Atlántico formando un esteiro de 8 km de lonxitude e entre 0,5 e 1,8 km de </a:t>
            </a:r>
            <a:r>
              <a:rPr kumimoji="0" lang="gl-ES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largor</a:t>
            </a: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 situado sobre unha antiga falla flanqueada por bloques graníticos. 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 pouco profundo e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escasa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pendente e o influxo das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mareas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chega ata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Tui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30 km </a:t>
            </a:r>
            <a:r>
              <a:rPr kumimoji="0" lang="pt-BR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río</a:t>
            </a:r>
            <a:r>
              <a:rPr kumimoji="0" lang="pt-BR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arriba. 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09F69F-033D-4EB2-B161-3C8492123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6"/>
          <a:stretch/>
        </p:blipFill>
        <p:spPr>
          <a:xfrm>
            <a:off x="0" y="85231"/>
            <a:ext cx="9144000" cy="40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01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86EA79-FBF5-4725-ADCE-62798BFC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922"/>
            <a:ext cx="9144000" cy="27489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1F3BE8-4364-4697-AC80-BE5FDF04D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843"/>
            <a:ext cx="9144000" cy="2387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15AB1F-162A-4281-8798-98EA1253C7EF}"/>
              </a:ext>
            </a:extLst>
          </p:cNvPr>
          <p:cNvSpPr txBox="1"/>
          <p:nvPr/>
        </p:nvSpPr>
        <p:spPr>
          <a:xfrm>
            <a:off x="205530" y="6316094"/>
            <a:ext cx="6144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Vista interior e desde Portugal</a:t>
            </a:r>
            <a:endParaRPr lang="gl-ES" sz="16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4E4C19C-F466-4C78-845A-9481FA71D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83" y="84032"/>
            <a:ext cx="84774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13-Desembocadura do Miño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7972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DAAB1A-A454-4A73-94D4-EE6F6188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5785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28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Esteiro e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illas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do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Miño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desde o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Tegra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. </a:t>
            </a:r>
            <a:endParaRPr lang="gl-ES" altLang="gl-ES" sz="16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gl-ES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Os depósitos dos materiais arrastrados polos río, acumulados preto da desembocadura, forman illas de bastante extensión que se usaban como lugares para o pasto do gando. 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primeiro termo aparece a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illa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Canosa, detrás as do Grilo,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Bimbias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e Varandas.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Máis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a fora o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illote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areoso </a:t>
            </a:r>
            <a:r>
              <a:rPr lang="pt-BR" altLang="gl-ES" sz="16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Morraxeira</a:t>
            </a:r>
            <a:r>
              <a:rPr lang="pt-BR" altLang="gl-ES" sz="16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de Seixas.</a:t>
            </a:r>
            <a:endParaRPr lang="gl-ES" altLang="gl-ES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5CC787-5255-4E44-8340-31AE27D7C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744"/>
            <a:ext cx="9144000" cy="46497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E0462EC-F5D7-40EE-91F5-E6885A0D4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587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PROTECCIÓNS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C98111-7D63-4606-8BE8-B30FD260F5F4}"/>
              </a:ext>
            </a:extLst>
          </p:cNvPr>
          <p:cNvSpPr txBox="1"/>
          <p:nvPr/>
        </p:nvSpPr>
        <p:spPr>
          <a:xfrm>
            <a:off x="67111" y="674880"/>
            <a:ext cx="8766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-LIC/ZEC Baixo Miño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-Desde 2011 hai unha proposta de creación do LIC/ZEC “Costa de Oia”, con 2.056,6 ha (475,4 terrestres e 1.581,2 acuáticas), actualmente pendente de aprobación.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EF862A-2420-46ED-861E-1798DD3940ED}"/>
              </a:ext>
            </a:extLst>
          </p:cNvPr>
          <p:cNvSpPr txBox="1"/>
          <p:nvPr/>
        </p:nvSpPr>
        <p:spPr>
          <a:xfrm>
            <a:off x="146808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 esteiro do Miño desde 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Trega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BD1482-E7B0-44C6-96CB-509937B26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210"/>
            <a:ext cx="9144000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11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104863" y="64085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14-Praia do Muíño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CC0166-21CD-404B-BF50-CADCED97D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47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84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104863" y="64085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Praia do Muíño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F720C74-A3FF-42A7-94BF-43C087CB4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" b="-1149"/>
          <a:stretch/>
        </p:blipFill>
        <p:spPr>
          <a:xfrm>
            <a:off x="0" y="243280"/>
            <a:ext cx="9144000" cy="62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5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B11018D-2F1E-49FD-8AFE-98BBF302B686}"/>
              </a:ext>
            </a:extLst>
          </p:cNvPr>
          <p:cNvSpPr txBox="1"/>
          <p:nvPr/>
        </p:nvSpPr>
        <p:spPr>
          <a:xfrm>
            <a:off x="205531" y="6306279"/>
            <a:ext cx="696705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Vista desde a punta do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Trega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 monte e a praia do Muíño.</a:t>
            </a:r>
            <a:endParaRPr lang="gl-ES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1F82D6-BE61-4E53-AAC3-AEEE8CCCA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5"/>
          <a:stretch/>
        </p:blipFill>
        <p:spPr>
          <a:xfrm>
            <a:off x="0" y="176169"/>
            <a:ext cx="9144000" cy="60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99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138419" y="63918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Praia e dunas do Muíño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4CF00C-6247-40F8-A6E9-CEE1D2498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69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86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138419" y="63918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15-Praia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Lamiña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4311CC-DA56-498B-9079-A0613213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1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100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104862" y="62827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16-Praia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Armona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CEDE2C-0E47-4203-A116-6003A2BA4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3" y="314964"/>
            <a:ext cx="9130057" cy="58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26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CF8DD94-77B5-4E3A-9983-D4BC4A27A00C}"/>
              </a:ext>
            </a:extLst>
          </p:cNvPr>
          <p:cNvSpPr txBox="1"/>
          <p:nvPr/>
        </p:nvSpPr>
        <p:spPr>
          <a:xfrm>
            <a:off x="213919" y="63084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Lameiras de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Camposancos</a:t>
            </a:r>
            <a:endParaRPr lang="gl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1482A8-F674-41E7-B7B9-7A94A9441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65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531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75501" y="63918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17-Praia do Codesal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707643-9C18-4EA5-9D3C-5D0DB96DD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41"/>
            <a:ext cx="9144000" cy="61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DCE9F7-E994-4D21-80F6-C0BE9C0D8528}"/>
              </a:ext>
            </a:extLst>
          </p:cNvPr>
          <p:cNvSpPr txBox="1"/>
          <p:nvPr/>
        </p:nvSpPr>
        <p:spPr>
          <a:xfrm>
            <a:off x="197141" y="62408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18-Porto e praia da Pasaxe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C3DDE8-A482-4C58-AD85-648988C22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760"/>
            <a:ext cx="91440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03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F495283-EE6E-4A69-A1CA-9502E0158B31}"/>
              </a:ext>
            </a:extLst>
          </p:cNvPr>
          <p:cNvSpPr txBox="1"/>
          <p:nvPr/>
        </p:nvSpPr>
        <p:spPr>
          <a:xfrm>
            <a:off x="109056" y="145572"/>
            <a:ext cx="9034944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gl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VALOR XEOLÓXICO</a:t>
            </a:r>
            <a:endParaRPr lang="gl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E5B151-959D-41B9-B915-06C0AC22F788}"/>
              </a:ext>
            </a:extLst>
          </p:cNvPr>
          <p:cNvSpPr txBox="1"/>
          <p:nvPr/>
        </p:nvSpPr>
        <p:spPr>
          <a:xfrm>
            <a:off x="109056" y="848001"/>
            <a:ext cx="4622335" cy="15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rochas dominantes no litoral da </a:t>
            </a:r>
            <a:r>
              <a:rPr lang="gl-ES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Guarda</a:t>
            </a:r>
            <a:r>
              <a:rPr lang="gl-E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son os granitos alcalinos  e algunhas bandas de xistos. Hai importantes áreas sedimentarias, en especial no esteiro do Miño que forma lameiros e areais.</a:t>
            </a:r>
            <a:endParaRPr lang="gl-E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F93B76-E3C2-4B01-9590-7474F5F59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6"/>
          <a:stretch/>
        </p:blipFill>
        <p:spPr>
          <a:xfrm>
            <a:off x="3318852" y="3112415"/>
            <a:ext cx="1781654" cy="3667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033A81-671B-4F0B-ACD7-FF92223CC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714" b="1149"/>
          <a:stretch/>
        </p:blipFill>
        <p:spPr>
          <a:xfrm>
            <a:off x="5117284" y="685673"/>
            <a:ext cx="3951215" cy="61723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20C0B3-A147-4F0B-BD27-8C6860C75319}"/>
              </a:ext>
            </a:extLst>
          </p:cNvPr>
          <p:cNvSpPr txBox="1"/>
          <p:nvPr/>
        </p:nvSpPr>
        <p:spPr>
          <a:xfrm>
            <a:off x="6637091" y="848001"/>
            <a:ext cx="2230073" cy="375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MAPA LITOLÓXICO </a:t>
            </a:r>
            <a:endParaRPr lang="gl-E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6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146808" y="63835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1-Porto da Escuma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AD3DC0-84BD-4FC0-9793-F729FA4A3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58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73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0" y="6310510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 dos Picos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ED0B41-8C2F-40A7-AB03-7137155A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58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35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FA03F2-F9B8-4062-8FF1-EE4BD20F4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82"/>
            <a:ext cx="9144000" cy="609219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93F8D4B-6F04-45EE-A07E-17C615481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0" y="6416372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Litoral entre o Seo das </a:t>
            </a:r>
            <a:r>
              <a:rPr lang="gl-ES" altLang="gl-ES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kumimoji="0" lang="gl-ES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etáreas</a:t>
            </a: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a praia de Area Grande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4042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B6D9D5-263B-4524-B620-381795A8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"/>
            <a:ext cx="9144000" cy="592531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1FAB829-C5D4-4664-B3BE-052D268E3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0" y="6416372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Seo das </a:t>
            </a:r>
            <a:r>
              <a:rPr lang="gl-ES" altLang="gl-ES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kumimoji="0" lang="gl-ES" altLang="gl-E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etáreas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72690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6B89C1-0E17-483C-B223-D0642FE3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0" y="6310510"/>
            <a:ext cx="8716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970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gl-ES" altLang="gl-E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Punta dos Picos</a:t>
            </a:r>
            <a:endParaRPr kumimoji="0" lang="gl-ES" altLang="gl-E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3E55F5-5C78-45F3-A4B6-601BEFF3D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62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73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F4FFF5-B256-423A-AB2D-F7121EA46E93}"/>
              </a:ext>
            </a:extLst>
          </p:cNvPr>
          <p:cNvSpPr txBox="1"/>
          <p:nvPr/>
        </p:nvSpPr>
        <p:spPr>
          <a:xfrm>
            <a:off x="71305" y="5845379"/>
            <a:ext cx="8862970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 litoral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atlántico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da Guarda é unha costa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rectilínea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dirección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norte-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sur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rochosa, baixa e exposta,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apenas abrigos, na que se aprecia unha ampla rasa 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abrasión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antigamente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mergullada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no mar e que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emerxeu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épocas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xeolóxicas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recentes.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24EAE2-4FF1-4267-A816-E83228A0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1"/>
            <a:ext cx="91440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13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783DCE-46C1-4FC1-B195-5E4E80875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C99009-19D9-42C3-A0D6-C24F29A34EE5}"/>
              </a:ext>
            </a:extLst>
          </p:cNvPr>
          <p:cNvSpPr txBox="1"/>
          <p:nvPr/>
        </p:nvSpPr>
        <p:spPr>
          <a:xfrm>
            <a:off x="140515" y="6203118"/>
            <a:ext cx="886297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Bloques derrubados na rasa 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abrasión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01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816C99-0F4F-48BD-90E8-45E740AC0071}"/>
              </a:ext>
            </a:extLst>
          </p:cNvPr>
          <p:cNvSpPr txBox="1"/>
          <p:nvPr/>
        </p:nvSpPr>
        <p:spPr>
          <a:xfrm>
            <a:off x="247476" y="6338859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Coído na costa da </a:t>
            </a:r>
            <a:r>
              <a:rPr lang="gl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Guarda</a:t>
            </a:r>
            <a:endParaRPr lang="gl-ES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5F0604-840A-4892-B35B-6B9150234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69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70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816C99-0F4F-48BD-90E8-45E740AC0071}"/>
              </a:ext>
            </a:extLst>
          </p:cNvPr>
          <p:cNvSpPr txBox="1"/>
          <p:nvPr/>
        </p:nvSpPr>
        <p:spPr>
          <a:xfrm>
            <a:off x="247476" y="6338859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Pedras desgastadas polo mar</a:t>
            </a:r>
            <a:endParaRPr lang="gl-ES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B689FA-8EC5-446B-BCA4-9DB2C484F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11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12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B1EAE6-80B4-4386-9E48-472F185927E1}"/>
              </a:ext>
            </a:extLst>
          </p:cNvPr>
          <p:cNvSpPr txBox="1"/>
          <p:nvPr/>
        </p:nvSpPr>
        <p:spPr>
          <a:xfrm>
            <a:off x="297809" y="6094412"/>
            <a:ext cx="845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Desembocadura do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entre a frecha 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Camiña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a praia 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Camposancos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44F7F3-3B89-4BB7-8B41-EF182A1F6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08"/>
            <a:ext cx="91440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012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F495283-EE6E-4A69-A1CA-9502E0158B31}"/>
              </a:ext>
            </a:extLst>
          </p:cNvPr>
          <p:cNvSpPr txBox="1"/>
          <p:nvPr/>
        </p:nvSpPr>
        <p:spPr>
          <a:xfrm>
            <a:off x="0" y="145572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gl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VALOR BIOLÓXICO</a:t>
            </a:r>
            <a:endParaRPr lang="gl-ES" sz="2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5ABAC0-92CA-42EB-9E7A-CA15C5D05844}"/>
              </a:ext>
            </a:extLst>
          </p:cNvPr>
          <p:cNvSpPr txBox="1"/>
          <p:nvPr/>
        </p:nvSpPr>
        <p:spPr>
          <a:xfrm>
            <a:off x="109059" y="763398"/>
            <a:ext cx="3632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litoral de A Guarda aparecen variados ecosistemas e hábitats de características contrastadas: costa de mar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aberto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xeral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rochosa e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moi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exposta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esteiro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máis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abrigada e con amplos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areais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lameiros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nos que podemos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atopar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especies adaptadas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dunas,  que viven nos substratos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areosos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lamacentos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superficie, en especial as aves, sedentarias, invernantes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paso.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160BAB-F2E0-4AEC-A1E8-DDD60F8E2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2062"/>
          <a:stretch/>
        </p:blipFill>
        <p:spPr>
          <a:xfrm>
            <a:off x="3761827" y="1308683"/>
            <a:ext cx="5273116" cy="462233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D0A5AD-3F29-44B3-B805-A4896CAC684F}"/>
              </a:ext>
            </a:extLst>
          </p:cNvPr>
          <p:cNvSpPr txBox="1"/>
          <p:nvPr/>
        </p:nvSpPr>
        <p:spPr>
          <a:xfrm>
            <a:off x="3634531" y="6035662"/>
            <a:ext cx="4634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Pequena</a:t>
            </a:r>
            <a:r>
              <a:rPr lang="es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poza de marea</a:t>
            </a:r>
            <a:endParaRPr lang="gl-ES" sz="1600" dirty="0"/>
          </a:p>
        </p:txBody>
      </p:sp>
    </p:spTree>
    <p:extLst>
      <p:ext uri="{BB962C8B-B14F-4D97-AF65-F5344CB8AC3E}">
        <p14:creationId xmlns:p14="http://schemas.microsoft.com/office/powerpoint/2010/main" val="272279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CA39FD-09E4-45CF-A548-20A924042C69}"/>
              </a:ext>
            </a:extLst>
          </p:cNvPr>
          <p:cNvSpPr txBox="1"/>
          <p:nvPr/>
        </p:nvSpPr>
        <p:spPr>
          <a:xfrm>
            <a:off x="239086" y="63671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Porto da Escuma</a:t>
            </a:r>
            <a:endParaRPr lang="gl-E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1DDCC3-889D-496F-92E5-EF469C83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"/>
            <a:ext cx="91440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929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AE169D-6080-4E31-B5D2-2FC5A8C2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1450" y="0"/>
            <a:ext cx="88011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C0B83B-4E7A-4FF2-9F8B-65448A421E09}"/>
              </a:ext>
            </a:extLst>
          </p:cNvPr>
          <p:cNvSpPr txBox="1"/>
          <p:nvPr/>
        </p:nvSpPr>
        <p:spPr>
          <a:xfrm>
            <a:off x="348142" y="5813138"/>
            <a:ext cx="816668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pozas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quedan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nos ocos das rochas, ao baixar a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marea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lugares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rebordantes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vida nas que se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desenvolven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animais 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vexetais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mariños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pequeno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tamaño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atopan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nelas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protección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alimento.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20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F5ABCD-6ECC-4DB9-9F96-538B5A490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15"/>
            <a:ext cx="9144000" cy="60921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8E695B-6444-4AA7-ACBC-0522643380B3}"/>
              </a:ext>
            </a:extLst>
          </p:cNvPr>
          <p:cNvSpPr txBox="1"/>
          <p:nvPr/>
        </p:nvSpPr>
        <p:spPr>
          <a:xfrm>
            <a:off x="96473" y="63912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Liques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960370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quile-_0">
            <a:extLst>
              <a:ext uri="{FF2B5EF4-FFF2-40B4-BE49-F238E27FC236}">
                <a16:creationId xmlns:a16="http://schemas.microsoft.com/office/drawing/2014/main" id="{DF48F19F-BC38-4A3F-B604-42D7D4186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6"/>
          <a:stretch/>
        </p:blipFill>
        <p:spPr bwMode="auto">
          <a:xfrm>
            <a:off x="0" y="1275127"/>
            <a:ext cx="9144000" cy="55812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BB93CA-0688-49BA-84E4-F24DF265D7BC}"/>
              </a:ext>
            </a:extLst>
          </p:cNvPr>
          <p:cNvSpPr txBox="1"/>
          <p:nvPr/>
        </p:nvSpPr>
        <p:spPr>
          <a:xfrm>
            <a:off x="0" y="0"/>
            <a:ext cx="8800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esteiro do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os areais e as dunas da desembocadura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están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poboados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por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xunco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marítimo,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arenaria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leiteira,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alhelí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honquenia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carrasca de San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Xoan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colexas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herba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namorar, grama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mariña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cardo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rabo de lebre... e as dunas fixadas por bosques 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piñeiros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2979A2A-E158-4E6D-AADE-680ED306D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1613"/>
            <a:ext cx="573807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gl-ES" sz="1600" b="1" dirty="0" err="1">
                <a:solidFill>
                  <a:schemeClr val="bg1"/>
                </a:solidFill>
                <a:latin typeface="+mn-lt"/>
              </a:rPr>
              <a:t>Eiruga</a:t>
            </a:r>
            <a:r>
              <a:rPr lang="es-ES" altLang="gl-ES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600" b="1" dirty="0" err="1">
                <a:solidFill>
                  <a:schemeClr val="bg1"/>
                </a:solidFill>
                <a:latin typeface="+mn-lt"/>
              </a:rPr>
              <a:t>mariña</a:t>
            </a:r>
            <a:r>
              <a:rPr lang="es-ES" altLang="gl-ES" sz="16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altLang="gl-ES" sz="1600" b="1" i="1" dirty="0" err="1">
                <a:solidFill>
                  <a:schemeClr val="bg1"/>
                </a:solidFill>
                <a:latin typeface="+mn-lt"/>
              </a:rPr>
              <a:t>Cakile</a:t>
            </a:r>
            <a:r>
              <a:rPr lang="es-ES" altLang="gl-ES" sz="16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600" b="1" i="1" dirty="0" err="1">
                <a:solidFill>
                  <a:schemeClr val="bg1"/>
                </a:solidFill>
                <a:latin typeface="+mn-lt"/>
              </a:rPr>
              <a:t>maritima</a:t>
            </a:r>
            <a:r>
              <a:rPr lang="es-ES" altLang="gl-ES" sz="1600" b="1" dirty="0">
                <a:solidFill>
                  <a:schemeClr val="bg1"/>
                </a:solidFill>
                <a:latin typeface="+mn-lt"/>
              </a:rPr>
              <a:t>) nos </a:t>
            </a:r>
            <a:r>
              <a:rPr lang="es-ES" altLang="gl-ES" sz="1600" b="1" dirty="0" err="1">
                <a:solidFill>
                  <a:schemeClr val="bg1"/>
                </a:solidFill>
                <a:latin typeface="+mn-lt"/>
              </a:rPr>
              <a:t>areais</a:t>
            </a:r>
            <a:r>
              <a:rPr lang="es-ES" altLang="gl-ES" sz="16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s-ES" altLang="gl-ES" sz="1600" b="1" dirty="0" err="1">
                <a:solidFill>
                  <a:schemeClr val="bg1"/>
                </a:solidFill>
                <a:latin typeface="+mn-lt"/>
              </a:rPr>
              <a:t>Camposancos</a:t>
            </a:r>
            <a:endParaRPr lang="es-ES" altLang="gl-ES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7429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irixel _0">
            <a:extLst>
              <a:ext uri="{FF2B5EF4-FFF2-40B4-BE49-F238E27FC236}">
                <a16:creationId xmlns:a16="http://schemas.microsoft.com/office/drawing/2014/main" id="{A0BDC2FA-3E41-41C5-843B-008D5B10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A3095F47-7CA1-427A-807D-FBE0F947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12984"/>
            <a:ext cx="895105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Pirixel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do mar (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Crithmum</a:t>
            </a:r>
            <a:r>
              <a:rPr lang="es-ES" altLang="gl-ES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maritimum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).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Atópase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nas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rochas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ás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veces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tamén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nos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areais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6E162C-3642-40F2-B3AA-02B26595B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/>
          <a:stretch/>
        </p:blipFill>
        <p:spPr>
          <a:xfrm>
            <a:off x="0" y="0"/>
            <a:ext cx="9144003" cy="62623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BB93CA-0688-49BA-84E4-F24DF265D7BC}"/>
              </a:ext>
            </a:extLst>
          </p:cNvPr>
          <p:cNvSpPr txBox="1"/>
          <p:nvPr/>
        </p:nvSpPr>
        <p:spPr>
          <a:xfrm>
            <a:off x="184557" y="6211669"/>
            <a:ext cx="7038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Carrasco ou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tomelo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bravo (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Helychrysum</a:t>
            </a:r>
            <a:r>
              <a:rPr lang="pt-B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picardii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 Unha planta que desprende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forte olor e forma moutas redondeadas nos areais.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374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B13BC9-CC63-46DD-90AB-8BE88131C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81"/>
            <a:ext cx="9144000" cy="60921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C38670-037A-4262-A68C-0F0E9F15FE97}"/>
              </a:ext>
            </a:extLst>
          </p:cNvPr>
          <p:cNvSpPr txBox="1"/>
          <p:nvPr/>
        </p:nvSpPr>
        <p:spPr>
          <a:xfrm>
            <a:off x="113251" y="64090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b="1" i="1" dirty="0" err="1">
                <a:solidFill>
                  <a:schemeClr val="bg1"/>
                </a:solidFill>
              </a:rPr>
              <a:t>Matricaria</a:t>
            </a:r>
            <a:r>
              <a:rPr lang="gl-ES" b="1" i="1" dirty="0">
                <a:solidFill>
                  <a:schemeClr val="bg1"/>
                </a:solidFill>
              </a:rPr>
              <a:t> </a:t>
            </a:r>
            <a:r>
              <a:rPr lang="gl-ES" b="1" i="1" dirty="0" err="1">
                <a:solidFill>
                  <a:schemeClr val="bg1"/>
                </a:solidFill>
              </a:rPr>
              <a:t>maritima</a:t>
            </a:r>
            <a:endParaRPr lang="gl-E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520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67346C-617E-4910-B035-0BF851810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" b="5070"/>
          <a:stretch/>
        </p:blipFill>
        <p:spPr>
          <a:xfrm>
            <a:off x="0" y="293614"/>
            <a:ext cx="9144000" cy="585551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40A20A-8944-4A9D-A35A-2E5952409814}"/>
              </a:ext>
            </a:extLst>
          </p:cNvPr>
          <p:cNvSpPr txBox="1"/>
          <p:nvPr/>
        </p:nvSpPr>
        <p:spPr>
          <a:xfrm>
            <a:off x="281031" y="61950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Herba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namorar (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Armeria</a:t>
            </a:r>
            <a:r>
              <a:rPr lang="pt-B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pubigera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232910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99EA7C-125E-4727-AE3B-F9C17E1BF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3" y="0"/>
            <a:ext cx="8220974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7B2BB15-ABF7-438A-A3B4-C927AD172994}"/>
              </a:ext>
            </a:extLst>
          </p:cNvPr>
          <p:cNvSpPr txBox="1"/>
          <p:nvPr/>
        </p:nvSpPr>
        <p:spPr>
          <a:xfrm>
            <a:off x="180363" y="6065132"/>
            <a:ext cx="3963798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gl-ES" b="1" dirty="0">
                <a:solidFill>
                  <a:schemeClr val="bg1"/>
                </a:solidFill>
              </a:rPr>
              <a:t>Fento mariño (</a:t>
            </a:r>
            <a:r>
              <a:rPr lang="gl-ES" b="1" i="1" dirty="0" err="1">
                <a:solidFill>
                  <a:schemeClr val="bg1"/>
                </a:solidFill>
              </a:rPr>
              <a:t>Asplenium</a:t>
            </a:r>
            <a:r>
              <a:rPr lang="gl-ES" b="1" i="1" dirty="0">
                <a:solidFill>
                  <a:schemeClr val="bg1"/>
                </a:solidFill>
              </a:rPr>
              <a:t> </a:t>
            </a:r>
            <a:r>
              <a:rPr lang="gl-ES" b="1" i="1" dirty="0" err="1">
                <a:solidFill>
                  <a:schemeClr val="bg1"/>
                </a:solidFill>
              </a:rPr>
              <a:t>marinum</a:t>
            </a:r>
            <a:r>
              <a:rPr lang="gl-ES" b="1" dirty="0">
                <a:solidFill>
                  <a:schemeClr val="bg1"/>
                </a:solidFill>
              </a:rPr>
              <a:t>), vive nas fendas das rochas</a:t>
            </a:r>
          </a:p>
        </p:txBody>
      </p:sp>
    </p:spTree>
    <p:extLst>
      <p:ext uri="{BB962C8B-B14F-4D97-AF65-F5344CB8AC3E}">
        <p14:creationId xmlns:p14="http://schemas.microsoft.com/office/powerpoint/2010/main" val="11316551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179677-9D11-4227-8857-9FADF710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9144000" cy="65722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F252889-46B1-4A27-8048-F4FB67EBA0A4}"/>
              </a:ext>
            </a:extLst>
          </p:cNvPr>
          <p:cNvSpPr txBox="1"/>
          <p:nvPr/>
        </p:nvSpPr>
        <p:spPr>
          <a:xfrm>
            <a:off x="213919" y="6339573"/>
            <a:ext cx="4572000" cy="375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Chuponas (</a:t>
            </a:r>
            <a:r>
              <a:rPr lang="gl-ES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Anemonia</a:t>
            </a:r>
            <a:r>
              <a:rPr lang="gl-ES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gl-ES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sulcata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nunha poza</a:t>
            </a:r>
            <a:endParaRPr lang="gl-ES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177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23D76C-E784-4331-8628-D88F9403E02E}"/>
              </a:ext>
            </a:extLst>
          </p:cNvPr>
          <p:cNvSpPr txBox="1"/>
          <p:nvPr/>
        </p:nvSpPr>
        <p:spPr>
          <a:xfrm>
            <a:off x="230697" y="64006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Percebe (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Pollicipes</a:t>
            </a:r>
            <a:r>
              <a:rPr lang="pt-B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pollicipes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gl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2C70D1-FD13-4007-B718-4C645E5ED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87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9B0F3B-E960-464D-A755-0B13506A22CF}"/>
              </a:ext>
            </a:extLst>
          </p:cNvPr>
          <p:cNvSpPr txBox="1"/>
          <p:nvPr/>
        </p:nvSpPr>
        <p:spPr>
          <a:xfrm>
            <a:off x="130029" y="63416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2-Punta Bazar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094508-BDCB-4C24-85B3-CE36357DF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4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232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BB93CA-0688-49BA-84E4-F24DF265D7BC}"/>
              </a:ext>
            </a:extLst>
          </p:cNvPr>
          <p:cNvSpPr txBox="1"/>
          <p:nvPr/>
        </p:nvSpPr>
        <p:spPr>
          <a:xfrm>
            <a:off x="302004" y="6059721"/>
            <a:ext cx="663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Escarabello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Eurynebria</a:t>
            </a:r>
            <a:r>
              <a:rPr lang="pt-B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complanata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), unha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especie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pouco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común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que podemos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atopar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nos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areaias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do esteiro do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DF7F4B-794D-4E5D-AD29-82ECF43CE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1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323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2334EE-59A8-4B6A-9D2B-819ACC872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3"/>
          <a:stretch/>
        </p:blipFill>
        <p:spPr>
          <a:xfrm>
            <a:off x="0" y="2583266"/>
            <a:ext cx="9144000" cy="4274734"/>
          </a:xfrm>
          <a:prstGeom prst="rect">
            <a:avLst/>
          </a:prstGeom>
        </p:spPr>
      </p:pic>
      <p:sp>
        <p:nvSpPr>
          <p:cNvPr id="2" name="CuadroTexto 3">
            <a:extLst>
              <a:ext uri="{FF2B5EF4-FFF2-40B4-BE49-F238E27FC236}">
                <a16:creationId xmlns:a16="http://schemas.microsoft.com/office/drawing/2014/main" id="{507A6E82-6107-4E7B-B873-20DFB840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78" y="71365"/>
            <a:ext cx="8850386" cy="2585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A alta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productividade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do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esteiro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do Miño fai da zona un lugar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privilexiado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para a fauna. É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unha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das zonas de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Galiza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maior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afluencia de aves acuáticas (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hai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censadas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máis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de 70 especies), sobre todo nos pasos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invernais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charnecos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patos (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asubión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cullerete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cincento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rabilongo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branco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lavanco real, mergo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cristado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parrulos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cristado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caribranco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ansar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gabita,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píllaras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(real, papuda, riscada,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cincenta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dourada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pilros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(groso,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bubebule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cubranco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patimouro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curlibico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cincento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avefría, becacinas,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mazaricos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rabinegro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galego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curlí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rabipinto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biluricos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(común, pintado, bailón,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pativerde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alinegro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garzas, garzotas,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gaivotas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patiamarela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escura e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chorona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gaivotón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corvo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mariño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real,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carráns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...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Nas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ribeiras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do río pódense ver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picapeixes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lavandeiras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pica dos prados,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miñatos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lagarteiro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...</a:t>
            </a:r>
            <a:endParaRPr lang="gl-ES" altLang="gl-E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F6EECF-1AF4-457E-8FEB-C5CFC9CC1EC4}"/>
              </a:ext>
            </a:extLst>
          </p:cNvPr>
          <p:cNvSpPr txBox="1"/>
          <p:nvPr/>
        </p:nvSpPr>
        <p:spPr>
          <a:xfrm>
            <a:off x="264253" y="6179096"/>
            <a:ext cx="5591263" cy="60753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gabitas</a:t>
            </a:r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gl-ES" sz="1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Haematopus</a:t>
            </a:r>
            <a:r>
              <a:rPr lang="gl-ES" sz="1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gl-ES" sz="1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ostralegus</a:t>
            </a:r>
            <a:r>
              <a:rPr lang="gl-E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son visitantes habituais dos areais do Miño nas épocas de paso migratorio.</a:t>
            </a:r>
            <a:endParaRPr lang="gl-E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076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184693B-0114-4D69-8285-039FA727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66" y="0"/>
            <a:ext cx="6487668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9D98AF1-5FCB-436A-B472-44BBDCF349C9}"/>
              </a:ext>
            </a:extLst>
          </p:cNvPr>
          <p:cNvSpPr txBox="1"/>
          <p:nvPr/>
        </p:nvSpPr>
        <p:spPr>
          <a:xfrm>
            <a:off x="381699" y="6341969"/>
            <a:ext cx="43916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Mazarico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b="1" dirty="0" err="1">
                <a:solidFill>
                  <a:schemeClr val="bg1"/>
                </a:solidFill>
              </a:rPr>
              <a:t>chiador</a:t>
            </a:r>
            <a:r>
              <a:rPr lang="es-ES" altLang="gl-ES" b="1" dirty="0">
                <a:solidFill>
                  <a:schemeClr val="bg1"/>
                </a:solidFill>
              </a:rPr>
              <a:t> </a:t>
            </a:r>
            <a:r>
              <a:rPr lang="gl-ES" b="1" dirty="0">
                <a:solidFill>
                  <a:schemeClr val="bg1"/>
                </a:solidFill>
              </a:rPr>
              <a:t>(</a:t>
            </a:r>
            <a:r>
              <a:rPr lang="gl-ES" b="1" i="1" dirty="0" err="1">
                <a:solidFill>
                  <a:schemeClr val="bg1"/>
                </a:solidFill>
              </a:rPr>
              <a:t>Numenius</a:t>
            </a:r>
            <a:r>
              <a:rPr lang="gl-ES" b="1" i="1" dirty="0">
                <a:solidFill>
                  <a:schemeClr val="bg1"/>
                </a:solidFill>
              </a:rPr>
              <a:t> </a:t>
            </a:r>
            <a:r>
              <a:rPr lang="gl-ES" b="1" i="1" dirty="0" err="1">
                <a:solidFill>
                  <a:schemeClr val="bg1"/>
                </a:solidFill>
              </a:rPr>
              <a:t>phaeopus</a:t>
            </a:r>
            <a:r>
              <a:rPr lang="gl-ES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07500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lro cu_0">
            <a:extLst>
              <a:ext uri="{FF2B5EF4-FFF2-40B4-BE49-F238E27FC236}">
                <a16:creationId xmlns:a16="http://schemas.microsoft.com/office/drawing/2014/main" id="{D21D46A9-AD23-4695-8EB9-AE8A51C1C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30079" r="16986" b="4545"/>
          <a:stretch/>
        </p:blipFill>
        <p:spPr bwMode="auto">
          <a:xfrm>
            <a:off x="0" y="192947"/>
            <a:ext cx="9144001" cy="615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03D54ECC-92B7-491F-AD42-3DD45187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2" y="6413923"/>
            <a:ext cx="706085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Piro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curlibico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Calidris</a:t>
            </a:r>
            <a:r>
              <a:rPr lang="es-ES" altLang="gl-ES" sz="1800" b="1" i="1" dirty="0">
                <a:solidFill>
                  <a:schemeClr val="bg1"/>
                </a:solidFill>
                <a:latin typeface="+mn-lt"/>
              </a:rPr>
              <a:t> alpina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).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Vese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nos pasos migratorios.</a:t>
            </a:r>
          </a:p>
        </p:txBody>
      </p:sp>
    </p:spTree>
    <p:extLst>
      <p:ext uri="{BB962C8B-B14F-4D97-AF65-F5344CB8AC3E}">
        <p14:creationId xmlns:p14="http://schemas.microsoft.com/office/powerpoint/2010/main" val="15760583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19BA1152-4787-45AF-9D42-69F09E8B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5"/>
          <a:stretch>
            <a:fillRect/>
          </a:stretch>
        </p:blipFill>
        <p:spPr bwMode="auto">
          <a:xfrm>
            <a:off x="0" y="340584"/>
            <a:ext cx="9126629" cy="59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3">
            <a:extLst>
              <a:ext uri="{FF2B5EF4-FFF2-40B4-BE49-F238E27FC236}">
                <a16:creationId xmlns:a16="http://schemas.microsoft.com/office/drawing/2014/main" id="{4FFECB9E-E180-4FD9-999B-F0DC8DF7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58" y="6383084"/>
            <a:ext cx="434034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gl-ES" altLang="gl-ES" sz="1800" b="1" dirty="0">
                <a:solidFill>
                  <a:schemeClr val="bg1"/>
                </a:solidFill>
                <a:latin typeface="+mn-lt"/>
              </a:rPr>
              <a:t>Gaivota chorona </a:t>
            </a:r>
            <a:r>
              <a:rPr lang="gl-ES" altLang="gl-ES" sz="1800" b="1" i="1" dirty="0">
                <a:solidFill>
                  <a:schemeClr val="bg1"/>
                </a:solidFill>
                <a:latin typeface="+mn-lt"/>
              </a:rPr>
              <a:t>(</a:t>
            </a:r>
            <a:r>
              <a:rPr lang="gl-ES" altLang="gl-ES" sz="1800" b="1" i="1" dirty="0" err="1">
                <a:solidFill>
                  <a:schemeClr val="bg1"/>
                </a:solidFill>
                <a:latin typeface="+mn-lt"/>
              </a:rPr>
              <a:t>Larus</a:t>
            </a:r>
            <a:r>
              <a:rPr lang="gl-ES" altLang="gl-ES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gl-ES" altLang="gl-ES" sz="1800" b="1" i="1" dirty="0" err="1">
                <a:solidFill>
                  <a:schemeClr val="bg1"/>
                </a:solidFill>
                <a:latin typeface="+mn-lt"/>
              </a:rPr>
              <a:t>ridibundus</a:t>
            </a:r>
            <a:r>
              <a:rPr lang="gl-ES" altLang="gl-ES" sz="1800" b="1" i="1" dirty="0">
                <a:solidFill>
                  <a:schemeClr val="bg1"/>
                </a:solidFill>
                <a:latin typeface="+mn-lt"/>
              </a:rPr>
              <a:t>) </a:t>
            </a:r>
            <a:endParaRPr lang="gl-ES" altLang="gl-ES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0616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3">
            <a:extLst>
              <a:ext uri="{FF2B5EF4-FFF2-40B4-BE49-F238E27FC236}">
                <a16:creationId xmlns:a16="http://schemas.microsoft.com/office/drawing/2014/main" id="{3C5128D6-C154-4F25-80BD-C1DF62EFA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03" y="6070119"/>
            <a:ext cx="266382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Carran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cristado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(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Thalasseus</a:t>
            </a:r>
            <a:r>
              <a:rPr lang="es-ES" altLang="gl-ES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sandvicensis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106500" name="Imagen 1">
            <a:extLst>
              <a:ext uri="{FF2B5EF4-FFF2-40B4-BE49-F238E27FC236}">
                <a16:creationId xmlns:a16="http://schemas.microsoft.com/office/drawing/2014/main" id="{5344F8E5-575E-4B98-ABB8-67324183D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/>
          <a:stretch/>
        </p:blipFill>
        <p:spPr bwMode="auto">
          <a:xfrm>
            <a:off x="3147041" y="13148"/>
            <a:ext cx="5749438" cy="68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850E4A-CDBA-4260-AE11-D155A74F1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8" y="0"/>
            <a:ext cx="7928324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33F36D8-3C38-4A6C-B153-0EA41DCA9CE4}"/>
              </a:ext>
            </a:extLst>
          </p:cNvPr>
          <p:cNvSpPr txBox="1"/>
          <p:nvPr/>
        </p:nvSpPr>
        <p:spPr>
          <a:xfrm>
            <a:off x="281031" y="63251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Gaivotón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Larus</a:t>
            </a:r>
            <a:r>
              <a:rPr lang="pt-BR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marinus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169842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ángulo 1">
            <a:extLst>
              <a:ext uri="{FF2B5EF4-FFF2-40B4-BE49-F238E27FC236}">
                <a16:creationId xmlns:a16="http://schemas.microsoft.com/office/drawing/2014/main" id="{C31CCDDC-79BC-4C1E-A1A3-A074E8F9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665288"/>
            <a:ext cx="6858000" cy="52387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gl-ES" altLang="gl-E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5" name="Text Box 3">
            <a:extLst>
              <a:ext uri="{FF2B5EF4-FFF2-40B4-BE49-F238E27FC236}">
                <a16:creationId xmlns:a16="http://schemas.microsoft.com/office/drawing/2014/main" id="{5FF49E29-F241-4CB9-851F-DFBCB7FAF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938" y="6432287"/>
            <a:ext cx="347783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gl-ES" sz="1800" b="1" dirty="0" err="1">
                <a:solidFill>
                  <a:schemeClr val="bg1"/>
                </a:solidFill>
                <a:latin typeface="+mn-lt"/>
              </a:rPr>
              <a:t>Cullereiro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es-ES" altLang="gl-ES" sz="1800" b="1" i="1" dirty="0">
                <a:solidFill>
                  <a:schemeClr val="bg1"/>
                </a:solidFill>
                <a:latin typeface="+mn-lt"/>
              </a:rPr>
              <a:t>Platalea 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leucorodia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72FFD44-4565-4E27-B891-7101869E5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99" y="6172390"/>
            <a:ext cx="277971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Garzota (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Egretta</a:t>
            </a:r>
            <a:r>
              <a:rPr lang="es-ES" altLang="gl-ES" sz="1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gl-ES" sz="1800" b="1" i="1" dirty="0" err="1">
                <a:solidFill>
                  <a:schemeClr val="bg1"/>
                </a:solidFill>
                <a:latin typeface="+mn-lt"/>
              </a:rPr>
              <a:t>garzetta</a:t>
            </a:r>
            <a:r>
              <a:rPr lang="es-ES" altLang="gl-ES" sz="18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A35D1C30-F280-4880-A778-157343397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" y="881966"/>
            <a:ext cx="4460875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4CDDA3-F4AC-4F81-8403-A35257E9A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7" r="8738" b="4410"/>
          <a:stretch/>
        </p:blipFill>
        <p:spPr>
          <a:xfrm>
            <a:off x="4614416" y="212359"/>
            <a:ext cx="4460876" cy="6144697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F9881ED-8898-408E-9D48-25B3E941E363}"/>
              </a:ext>
            </a:extLst>
          </p:cNvPr>
          <p:cNvSpPr/>
          <p:nvPr/>
        </p:nvSpPr>
        <p:spPr>
          <a:xfrm>
            <a:off x="230477" y="115888"/>
            <a:ext cx="8703798" cy="5102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4099" name="Imagen 1">
            <a:extLst>
              <a:ext uri="{FF2B5EF4-FFF2-40B4-BE49-F238E27FC236}">
                <a16:creationId xmlns:a16="http://schemas.microsoft.com/office/drawing/2014/main" id="{05E3E72F-CAD5-451D-BD6E-53C65BB4F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" y="115888"/>
            <a:ext cx="839152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 descr="Lenda">
            <a:extLst>
              <a:ext uri="{FF2B5EF4-FFF2-40B4-BE49-F238E27FC236}">
                <a16:creationId xmlns:a16="http://schemas.microsoft.com/office/drawing/2014/main" id="{61C716B7-C0BE-4851-9F84-62CEC2255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2" y="174611"/>
            <a:ext cx="15541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n 2">
            <a:extLst>
              <a:ext uri="{FF2B5EF4-FFF2-40B4-BE49-F238E27FC236}">
                <a16:creationId xmlns:a16="http://schemas.microsoft.com/office/drawing/2014/main" id="{E6BA379F-E0CC-4D50-8C61-1324BB8E1C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"/>
          <a:stretch>
            <a:fillRect/>
          </a:stretch>
        </p:blipFill>
        <p:spPr bwMode="auto">
          <a:xfrm>
            <a:off x="3791530" y="2262118"/>
            <a:ext cx="4279990" cy="275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23F_1321881604_redenatura2000">
            <a:extLst>
              <a:ext uri="{FF2B5EF4-FFF2-40B4-BE49-F238E27FC236}">
                <a16:creationId xmlns:a16="http://schemas.microsoft.com/office/drawing/2014/main" id="{41B0C778-2677-4B8F-8265-56F7AAF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60" y="3957755"/>
            <a:ext cx="12239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733F8D-BC3B-41E6-A1BC-1768E6A757DE}"/>
              </a:ext>
            </a:extLst>
          </p:cNvPr>
          <p:cNvSpPr txBox="1"/>
          <p:nvPr/>
        </p:nvSpPr>
        <p:spPr>
          <a:xfrm>
            <a:off x="107950" y="5103674"/>
            <a:ext cx="8931275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1035050" algn="l"/>
                <a:tab pos="5985510" algn="l"/>
              </a:tabLst>
            </a:pPr>
            <a:r>
              <a:rPr lang="pt-BR" sz="1800" b="1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lic</a:t>
            </a:r>
            <a:r>
              <a:rPr lang="pt-BR" sz="1800" b="1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Baixo </a:t>
            </a:r>
            <a:r>
              <a:rPr lang="pt-BR" sz="1800" b="1" cap="al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Miño</a:t>
            </a:r>
            <a:endParaRPr lang="gl-E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Protexe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 curso baixo do Río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Miño</a:t>
            </a:r>
            <a:r>
              <a:rPr lang="pt-B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desde As Neves ata a desembocadura. </a:t>
            </a:r>
            <a:r>
              <a:rPr lang="gl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diversidade de hábitats e ecosistemas ben conservados fan do Baixo Miño un lugar de grande riqueza biolóxica tanto no río como na zona costeira.</a:t>
            </a:r>
            <a:endParaRPr lang="gl-E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É un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espazo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dun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alto valor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ecolóxico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que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hai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que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engadir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tamén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paisaxístico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s-E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xeolóxico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gl-ES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EAC2188-D327-4F90-B747-C36A0C968B28}"/>
              </a:ext>
            </a:extLst>
          </p:cNvPr>
          <p:cNvSpPr/>
          <p:nvPr/>
        </p:nvSpPr>
        <p:spPr>
          <a:xfrm>
            <a:off x="931104" y="4123189"/>
            <a:ext cx="906011" cy="855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F495283-EE6E-4A69-A1CA-9502E0158B31}"/>
              </a:ext>
            </a:extLst>
          </p:cNvPr>
          <p:cNvSpPr txBox="1"/>
          <p:nvPr/>
        </p:nvSpPr>
        <p:spPr>
          <a:xfrm>
            <a:off x="0" y="145572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gl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USOS/APROVEITAMENTO</a:t>
            </a:r>
            <a:endParaRPr lang="gl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6C0658-22B9-4F32-AB83-EFC56322D2F7}"/>
              </a:ext>
            </a:extLst>
          </p:cNvPr>
          <p:cNvSpPr txBox="1"/>
          <p:nvPr/>
        </p:nvSpPr>
        <p:spPr>
          <a:xfrm>
            <a:off x="136321" y="668792"/>
            <a:ext cx="4634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-Pesca, marisqueo</a:t>
            </a:r>
          </a:p>
          <a:p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-Turismo, </a:t>
            </a:r>
            <a:r>
              <a:rPr lang="es-E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lecer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deportes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BE40B7-FC03-4ADC-8DC2-CB655575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/>
          <a:stretch/>
        </p:blipFill>
        <p:spPr>
          <a:xfrm>
            <a:off x="-1" y="1409350"/>
            <a:ext cx="9143999" cy="544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01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1912</Words>
  <Application>Microsoft Office PowerPoint</Application>
  <PresentationFormat>Presentación en pantalla (4:3)</PresentationFormat>
  <Paragraphs>160</Paragraphs>
  <Slides>108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108</vt:i4>
      </vt:variant>
    </vt:vector>
  </HeadingPairs>
  <TitlesOfParts>
    <vt:vector size="113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31</cp:revision>
  <dcterms:created xsi:type="dcterms:W3CDTF">2020-08-12T17:21:02Z</dcterms:created>
  <dcterms:modified xsi:type="dcterms:W3CDTF">2021-07-31T12:54:17Z</dcterms:modified>
</cp:coreProperties>
</file>